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68" r:id="rId4"/>
    <p:sldId id="271" r:id="rId5"/>
    <p:sldId id="259" r:id="rId6"/>
    <p:sldId id="260" r:id="rId7"/>
    <p:sldId id="261" r:id="rId8"/>
    <p:sldId id="281" r:id="rId9"/>
    <p:sldId id="262" r:id="rId10"/>
    <p:sldId id="280" r:id="rId11"/>
    <p:sldId id="263" r:id="rId12"/>
    <p:sldId id="264" r:id="rId13"/>
    <p:sldId id="266" r:id="rId14"/>
    <p:sldId id="269" r:id="rId15"/>
    <p:sldId id="277" r:id="rId16"/>
    <p:sldId id="265" r:id="rId17"/>
    <p:sldId id="276" r:id="rId18"/>
    <p:sldId id="270" r:id="rId19"/>
    <p:sldId id="267" r:id="rId20"/>
    <p:sldId id="272" r:id="rId21"/>
    <p:sldId id="273" r:id="rId22"/>
    <p:sldId id="274" r:id="rId23"/>
    <p:sldId id="275" r:id="rId24"/>
    <p:sldId id="278" r:id="rId25"/>
    <p:sldId id="279" r:id="rId2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49" autoAdjust="0"/>
  </p:normalViewPr>
  <p:slideViewPr>
    <p:cSldViewPr>
      <p:cViewPr varScale="1">
        <p:scale>
          <a:sx n="56" d="100"/>
          <a:sy n="56" d="100"/>
        </p:scale>
        <p:origin x="-156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miranda\Desktop\trabajo%20en%20balance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 sz="1600" b="1"/>
                </a:pPr>
                <a:endParaRPr lang="es-ES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Hoja1!$G$3:$G$6</c:f>
              <c:strCache>
                <c:ptCount val="4"/>
                <c:pt idx="0">
                  <c:v>BENEFICIO NACIMIENTO</c:v>
                </c:pt>
                <c:pt idx="1">
                  <c:v>BENEFICIO HOSPITALIZACIÓN</c:v>
                </c:pt>
                <c:pt idx="2">
                  <c:v>BENEFICIO DE ESTUDIOS</c:v>
                </c:pt>
                <c:pt idx="3">
                  <c:v>BENEFICIO DE DEFUNCIÓN</c:v>
                </c:pt>
              </c:strCache>
            </c:strRef>
          </c:cat>
          <c:val>
            <c:numRef>
              <c:f>Hoja1!$H$3:$H$6</c:f>
              <c:numCache>
                <c:formatCode>[$$-340A]\ #,##0</c:formatCode>
                <c:ptCount val="4"/>
                <c:pt idx="0">
                  <c:v>250000</c:v>
                </c:pt>
                <c:pt idx="1">
                  <c:v>727220</c:v>
                </c:pt>
                <c:pt idx="2">
                  <c:v>675000</c:v>
                </c:pt>
                <c:pt idx="3">
                  <c:v>200000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txPr>
        <a:bodyPr/>
        <a:lstStyle/>
        <a:p>
          <a:pPr>
            <a:defRPr lang="es-ES" sz="1400"/>
          </a:pPr>
          <a:endParaRPr lang="es-E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style val="22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dLbls>
            <c:txPr>
              <a:bodyPr/>
              <a:lstStyle/>
              <a:p>
                <a:pPr>
                  <a:defRPr sz="1600"/>
                </a:pPr>
                <a:endParaRPr lang="es-ES"/>
              </a:p>
            </c:txPr>
            <c:showVal val="1"/>
          </c:dLbls>
          <c:cat>
            <c:strRef>
              <c:f>Hoja1!$B$5:$B$7</c:f>
              <c:strCache>
                <c:ptCount val="3"/>
                <c:pt idx="0">
                  <c:v>PRESTAMOS ENTREGADOS</c:v>
                </c:pt>
                <c:pt idx="1">
                  <c:v>INGRESO POR PLANILLA</c:v>
                </c:pt>
                <c:pt idx="2">
                  <c:v>CIRCULANTE POR RECUPERAR</c:v>
                </c:pt>
              </c:strCache>
            </c:strRef>
          </c:cat>
          <c:val>
            <c:numRef>
              <c:f>Hoja1!$C$5:$C$7</c:f>
              <c:numCache>
                <c:formatCode>[$$-340A]\ #,##0</c:formatCode>
                <c:ptCount val="3"/>
                <c:pt idx="0">
                  <c:v>15194333</c:v>
                </c:pt>
                <c:pt idx="1">
                  <c:v>8748418</c:v>
                </c:pt>
                <c:pt idx="2">
                  <c:v>6445915</c:v>
                </c:pt>
              </c:numCache>
            </c:numRef>
          </c:val>
        </c:ser>
        <c:dLbls>
          <c:showVal val="1"/>
        </c:dLbls>
        <c:gapWidth val="95"/>
        <c:gapDepth val="95"/>
        <c:shape val="box"/>
        <c:axId val="66598400"/>
        <c:axId val="66599936"/>
        <c:axId val="0"/>
      </c:bar3DChart>
      <c:catAx>
        <c:axId val="66598400"/>
        <c:scaling>
          <c:orientation val="minMax"/>
        </c:scaling>
        <c:axPos val="b"/>
        <c:majorTickMark val="none"/>
        <c:tickLblPos val="nextTo"/>
        <c:crossAx val="66599936"/>
        <c:crosses val="autoZero"/>
        <c:auto val="1"/>
        <c:lblAlgn val="ctr"/>
        <c:lblOffset val="100"/>
      </c:catAx>
      <c:valAx>
        <c:axId val="66599936"/>
        <c:scaling>
          <c:orientation val="minMax"/>
        </c:scaling>
        <c:delete val="1"/>
        <c:axPos val="l"/>
        <c:numFmt formatCode="[$$-340A]\ #,##0" sourceLinked="1"/>
        <c:tickLblPos val="none"/>
        <c:crossAx val="665984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AA948-69D7-460C-B392-AFB78C0F4A67}" type="datetimeFigureOut">
              <a:rPr lang="es-CL" smtClean="0"/>
              <a:pPr/>
              <a:t>26-05-2016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6983B-17B3-4FC9-9485-6BE104C5E4D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="" xmlns:p14="http://schemas.microsoft.com/office/powerpoint/2010/main" val="337598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6983B-17B3-4FC9-9485-6BE104C5E4DA}" type="slidenum">
              <a:rPr lang="es-CL" smtClean="0"/>
              <a:pPr/>
              <a:t>25</a:t>
            </a:fld>
            <a:endParaRPr 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0D5508-9FD6-43CD-92C1-C1E6D831FAE0}" type="datetimeFigureOut">
              <a:rPr lang="es-ES" smtClean="0"/>
              <a:pPr/>
              <a:t>26/05/2016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F6A43A-D875-411A-8A1A-F8B7268D935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2" name="31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38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39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40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41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56" name="55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64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65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66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0D5508-9FD6-43CD-92C1-C1E6D831FAE0}" type="datetimeFigureOut">
              <a:rPr lang="es-ES" smtClean="0"/>
              <a:pPr/>
              <a:t>26/05/2016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F6A43A-D875-411A-8A1A-F8B7268D935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0D5508-9FD6-43CD-92C1-C1E6D831FAE0}" type="datetimeFigureOut">
              <a:rPr lang="es-ES" smtClean="0"/>
              <a:pPr/>
              <a:t>26/05/2016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F6A43A-D875-411A-8A1A-F8B7268D935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0D5508-9FD6-43CD-92C1-C1E6D831FAE0}" type="datetimeFigureOut">
              <a:rPr lang="es-ES" smtClean="0"/>
              <a:pPr/>
              <a:t>26/05/2016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F6A43A-D875-411A-8A1A-F8B7268D935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Forma libre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14 Forma libre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12 Forma libre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16 Forma libre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17 Forma libre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18 Forma libre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19 Forma libre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20 Forma libre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21 Forma libre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22 Forma libre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23 Forma libre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24 Forma libre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25 Forma libre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26 Forma libre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0D5508-9FD6-43CD-92C1-C1E6D831FAE0}" type="datetimeFigureOut">
              <a:rPr lang="es-ES" smtClean="0"/>
              <a:pPr/>
              <a:t>26/05/2016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F6A43A-D875-411A-8A1A-F8B7268D935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Rectángulo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9 Rectángulo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0D5508-9FD6-43CD-92C1-C1E6D831FAE0}" type="datetimeFigureOut">
              <a:rPr lang="es-ES" smtClean="0"/>
              <a:pPr/>
              <a:t>26/05/2016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F6A43A-D875-411A-8A1A-F8B7268D935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0D5508-9FD6-43CD-92C1-C1E6D831FAE0}" type="datetimeFigureOut">
              <a:rPr lang="es-ES" smtClean="0"/>
              <a:pPr/>
              <a:t>26/05/2016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F6A43A-D875-411A-8A1A-F8B7268D935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16 Rectángulo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17 Rectángulo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19 Rectángulo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20 Rectángulo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Rectángulo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28 Rectángulo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29 Rectángulo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0D5508-9FD6-43CD-92C1-C1E6D831FAE0}" type="datetimeFigureOut">
              <a:rPr lang="es-ES" smtClean="0"/>
              <a:pPr/>
              <a:t>26/05/2016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F6A43A-D875-411A-8A1A-F8B7268D935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0D5508-9FD6-43CD-92C1-C1E6D831FAE0}" type="datetimeFigureOut">
              <a:rPr lang="es-ES" smtClean="0"/>
              <a:pPr/>
              <a:t>26/05/2016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F6A43A-D875-411A-8A1A-F8B7268D935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0D5508-9FD6-43CD-92C1-C1E6D831FAE0}" type="datetimeFigureOut">
              <a:rPr lang="es-ES" smtClean="0"/>
              <a:pPr/>
              <a:t>26/05/2016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F6A43A-D875-411A-8A1A-F8B7268D935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9 Grupo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14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grpSp>
        <p:nvGrpSpPr>
          <p:cNvPr id="14" name="13 Grupo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10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17 Grupo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18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260D5508-9FD6-43CD-92C1-C1E6D831FAE0}" type="datetimeFigureOut">
              <a:rPr lang="es-ES" smtClean="0"/>
              <a:pPr/>
              <a:t>26/05/2016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C7F6A43A-D875-411A-8A1A-F8B7268D935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14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15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16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60D5508-9FD6-43CD-92C1-C1E6D831FAE0}" type="datetimeFigureOut">
              <a:rPr lang="es-ES" smtClean="0"/>
              <a:pPr/>
              <a:t>26/05/2016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C7F6A43A-D875-411A-8A1A-F8B7268D935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cid:image001.jpg@01D09FB2.CDF05860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cid:image001.jpg@01D09FB2.CDF0586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09FB2.CDF0586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cid:image001.jpg@01D09FB2.CDF0586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09FB2.CDF0586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09FB2.CDF0586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09FB2.CDF0586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09FB2.CDF0586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09FB2.CDF0586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09FB2.CDF0586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09FB2.CDF0586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09FB2.CDF0586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09FB2.CDF0586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09FB2.CDF0586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hyperlink" Target="http://www.google.cl/url?sa=i&amp;rct=j&amp;q=&amp;esrc=s&amp;source=images&amp;cd=&amp;cad=rja&amp;uact=8&amp;ved=0ahUKEwi9uZOk0JjMAhVJx5AKHQFzCUoQjRwIBw&amp;url=http://www.inmobiliariagia.com/compradeinmuebles.htm&amp;psig=AFQjCNF954069qx4xvAGUfZLiPQReHTiXA&amp;ust=1461083995732988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cid:image001.jpg@01D09FB2.CDF05860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09FB2.CDF0586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09FB2.CDF0586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cid:image001.jpg@01D09FB2.CDF05860" TargetMode="Externa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09FB2.CDF0586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4" Type="http://schemas.openxmlformats.org/officeDocument/2006/relationships/image" Target="cid:image001.jpg@01D09FB2.CDF0586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id:image001.jpg@01D09FB2.CDF05860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0"/>
            <a:ext cx="5214974" cy="107154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sp>
        <p:nvSpPr>
          <p:cNvPr id="5" name="4 Rectángulo"/>
          <p:cNvSpPr/>
          <p:nvPr/>
        </p:nvSpPr>
        <p:spPr>
          <a:xfrm>
            <a:off x="857224" y="1285860"/>
            <a:ext cx="7429552" cy="5303641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PRESENTACION</a:t>
            </a:r>
          </a:p>
          <a:p>
            <a:pPr algn="ctr"/>
            <a:r>
              <a:rPr lang="es-E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</a:t>
            </a:r>
            <a:r>
              <a:rPr lang="es-E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TESORERIA</a:t>
            </a:r>
          </a:p>
          <a:p>
            <a:pPr algn="ctr"/>
            <a:r>
              <a:rPr lang="es-E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DESDE 01 DE JUL.</a:t>
            </a:r>
          </a:p>
          <a:p>
            <a:pPr algn="ctr"/>
            <a:r>
              <a:rPr lang="es-E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HASTA 31 DIC 2015</a:t>
            </a:r>
          </a:p>
          <a:p>
            <a:pPr algn="ctr"/>
            <a:endParaRPr lang="es-E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  <p:sndAc>
      <p:stSnd>
        <p:snd r:embed="rId2" name="Bailando_con_tu_sombra_Karaoke_Victor_Heredia_vers 2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6 Gráfico"/>
          <p:cNvGraphicFramePr/>
          <p:nvPr/>
        </p:nvGraphicFramePr>
        <p:xfrm>
          <a:off x="1259632" y="2465512"/>
          <a:ext cx="691276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Rectángulo"/>
          <p:cNvSpPr/>
          <p:nvPr/>
        </p:nvSpPr>
        <p:spPr>
          <a:xfrm>
            <a:off x="251520" y="332656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PORCENTAJES DE BENEFICIOS AFUMINSAL </a:t>
            </a:r>
            <a:endParaRPr lang="es-E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214346" y="404664"/>
            <a:ext cx="93583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PRESTAMOS AFUMINSAL </a:t>
            </a:r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0" y="1556792"/>
            <a:ext cx="4143372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PRESTAMOS ENTREGADOS </a:t>
            </a:r>
          </a:p>
          <a:p>
            <a:pPr algn="ctr"/>
            <a:r>
              <a:rPr lang="es-ES" sz="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DESDE 01/07 AL 31/12/2015</a:t>
            </a:r>
          </a:p>
          <a:p>
            <a:pPr algn="ctr"/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504" y="3068960"/>
            <a:ext cx="40358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INGRESO DESCUENTO POR PLANILLA PRESTAMOS  </a:t>
            </a:r>
          </a:p>
          <a:p>
            <a:pPr algn="ctr"/>
            <a:r>
              <a:rPr lang="es-ES" sz="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 31/12/2015</a:t>
            </a:r>
            <a:endParaRPr lang="es-ES" sz="2000" dirty="0"/>
          </a:p>
        </p:txBody>
      </p:sp>
      <p:sp>
        <p:nvSpPr>
          <p:cNvPr id="5" name="4 Rectángulo"/>
          <p:cNvSpPr/>
          <p:nvPr/>
        </p:nvSpPr>
        <p:spPr>
          <a:xfrm>
            <a:off x="251520" y="4581128"/>
            <a:ext cx="38918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CIRCULANTE PRESTAMOS AFUMINSAL POR RECUPERAR   </a:t>
            </a:r>
          </a:p>
          <a:p>
            <a:pPr algn="ctr"/>
            <a:r>
              <a:rPr lang="es-ES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 31/12/2015</a:t>
            </a:r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4500562" y="1700808"/>
            <a:ext cx="44441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$15.194.333.-</a:t>
            </a:r>
            <a:endParaRPr lang="es-E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143372" y="2761184"/>
            <a:ext cx="500062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$ 8.748.418.-</a:t>
            </a:r>
            <a:endParaRPr lang="es-E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4500563" y="4509120"/>
            <a:ext cx="44441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$ 6.445.915.-</a:t>
            </a:r>
            <a:endParaRPr lang="es-E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1" name="20 Conector angular"/>
          <p:cNvCxnSpPr/>
          <p:nvPr/>
        </p:nvCxnSpPr>
        <p:spPr>
          <a:xfrm>
            <a:off x="4143372" y="1785926"/>
            <a:ext cx="500066" cy="35719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angular"/>
          <p:cNvCxnSpPr/>
          <p:nvPr/>
        </p:nvCxnSpPr>
        <p:spPr>
          <a:xfrm>
            <a:off x="4143372" y="3123657"/>
            <a:ext cx="750099" cy="29314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angular"/>
          <p:cNvCxnSpPr/>
          <p:nvPr/>
        </p:nvCxnSpPr>
        <p:spPr>
          <a:xfrm>
            <a:off x="3857621" y="4700063"/>
            <a:ext cx="928694" cy="32599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476672"/>
            <a:ext cx="9390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GRÁFICO DE PRESTAMOS </a:t>
            </a:r>
          </a:p>
          <a:p>
            <a:pPr algn="ctr"/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AFUMINSAL 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2 Gráfico"/>
          <p:cNvGraphicFramePr/>
          <p:nvPr/>
        </p:nvGraphicFramePr>
        <p:xfrm>
          <a:off x="251520" y="1484784"/>
          <a:ext cx="864096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979712" y="1714488"/>
            <a:ext cx="69847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SALDO AL 31 DE DIC. 2015</a:t>
            </a:r>
          </a:p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 CTA. CTE. </a:t>
            </a:r>
            <a:r>
              <a:rPr lang="es-ES" sz="5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$8.764.709</a:t>
            </a:r>
            <a:endParaRPr lang="es-ES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3 Imagen" descr="cid:image001.jpg@01D09FB2.CDF05860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820150" cy="81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http://opcionis.com/blog/wp-content/uploads/2010/11/el-tipo-de-interes-acreedor-que-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2920826" cy="3744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  <p:sndAc>
      <p:stSnd>
        <p:snd r:embed="rId2" name="Bailando_con_tu_sombra_Karaoke_Victor_Heredia_vers 2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7975" y="980728"/>
            <a:ext cx="8496944" cy="313932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 31. Dic.2015</a:t>
            </a:r>
          </a:p>
          <a:p>
            <a:pPr algn="ctr"/>
            <a:r>
              <a:rPr lang="es-E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Utilidad  de</a:t>
            </a:r>
          </a:p>
          <a:p>
            <a:pPr algn="ctr"/>
            <a:r>
              <a:rPr lang="es-E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$ 1.653.256</a:t>
            </a:r>
            <a:endParaRPr lang="es-E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2 Imagen" descr="cid:image001.jpg@01D09FB2.CDF0586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800200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http://s3-eu-west-1.amazonaws.com/rankia/images/valoraciones/0013/5667/monedas-oro-fisico.jpg?13887498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653136"/>
            <a:ext cx="8064896" cy="2016224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3.bp.blogspot.com/-ZrFuakjVBK0/VTlA2FKuRII/AAAAAAAACFQ/fZSGRTERrEw/s1600/que-es-fondo-mutu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7272808" cy="46866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 descr="cid:image001.jpg@01D09FB2.CDF05860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2" y="147908"/>
            <a:ext cx="1224136" cy="4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459672" y="188640"/>
            <a:ext cx="52581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FONDOS MUTUOS</a:t>
            </a:r>
          </a:p>
          <a:p>
            <a:pPr algn="ctr"/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 RIESGO</a:t>
            </a:r>
            <a:endParaRPr lang="es-E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006858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72991" y="164005"/>
            <a:ext cx="8136903" cy="63709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FONDO MUTUO </a:t>
            </a:r>
            <a:r>
              <a:rPr lang="es-E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AFUMINSAL</a:t>
            </a:r>
          </a:p>
          <a:p>
            <a:pPr algn="ctr"/>
            <a:r>
              <a:rPr lang="es-E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 RECIBIO</a:t>
            </a:r>
          </a:p>
          <a:p>
            <a:pPr algn="ctr"/>
            <a:endParaRPr lang="es-ES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s-E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s-ES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s-E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s-E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endParaRPr lang="es-E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62180" y="2256680"/>
            <a:ext cx="33123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SALDO INICIAL</a:t>
            </a:r>
          </a:p>
          <a:p>
            <a:pPr algn="ctr"/>
            <a:r>
              <a:rPr lang="es-E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A junio 2015</a:t>
            </a:r>
          </a:p>
          <a:p>
            <a:pPr algn="ctr"/>
            <a:endParaRPr lang="es-E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583951" y="2518496"/>
            <a:ext cx="55086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$ 1.783.945.-</a:t>
            </a:r>
            <a:endParaRPr lang="es-ES" sz="48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3 Imagen" descr="cid:image001.jpg@01D09FB2.CDF0586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368152" cy="513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https://www.fol.cl/Content/videosytutoriales/queson/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547" y="3611309"/>
            <a:ext cx="5079017" cy="29236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 circular 2"/>
          <p:cNvSpPr/>
          <p:nvPr/>
        </p:nvSpPr>
        <p:spPr>
          <a:xfrm>
            <a:off x="2483768" y="5661248"/>
            <a:ext cx="792088" cy="151216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23728" y="536653"/>
            <a:ext cx="60486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SALDO ACTUAL</a:t>
            </a:r>
          </a:p>
          <a:p>
            <a:pPr algn="ctr"/>
            <a:r>
              <a:rPr lang="es-E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AL 03-ABRIL-2016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283968" y="3446363"/>
            <a:ext cx="486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b="1" spc="50" dirty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$</a:t>
            </a:r>
            <a:r>
              <a:rPr lang="es-ES" sz="5400" b="1" spc="50" dirty="0" smtClean="0">
                <a:ln w="11430"/>
                <a:solidFill>
                  <a:srgbClr val="92D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5.814.609</a:t>
            </a:r>
            <a:endParaRPr lang="es-CL" sz="5400" dirty="0">
              <a:solidFill>
                <a:srgbClr val="92D050"/>
              </a:solidFill>
            </a:endParaRPr>
          </a:p>
        </p:txBody>
      </p:sp>
      <p:pic>
        <p:nvPicPr>
          <p:cNvPr id="5" name="3 Imagen" descr="cid:image001.jpg@01D09FB2.CDF0586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368152" cy="5131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2339752" y="4191238"/>
            <a:ext cx="68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$</a:t>
            </a:r>
            <a:endParaRPr lang="es-CL" sz="5400" dirty="0"/>
          </a:p>
        </p:txBody>
      </p:sp>
      <p:pic>
        <p:nvPicPr>
          <p:cNvPr id="4098" name="Picture 2" descr="http://www.aprendeme.com/wp-content/uploads/2013/11/C%C3%B3mo-conseguir-pr%C3%A9stamos-y-cr%C3%A9ditos-r%C3%A1pidos-de-manera-online-300x2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3" y="3140968"/>
            <a:ext cx="3951601" cy="3528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5759232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71471" y="1571612"/>
            <a:ext cx="80010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Recuperación de dineros bingo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3 Imagen" descr="cid:image001.jpg@01D09FB2.CDF0586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820150" cy="81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bingosinternet.com/wp-content/uploads/2014/02/Bonos-de-bingo-realmente-atractivos-en-Bingo.es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3714752"/>
            <a:ext cx="5334000" cy="2667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131840" y="414069"/>
            <a:ext cx="5544616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URSULA MIRANDA</a:t>
            </a:r>
          </a:p>
          <a:p>
            <a:pPr algn="ctr"/>
            <a:r>
              <a:rPr lang="es-E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 CANCELADO A LA FECHA              </a:t>
            </a:r>
            <a:r>
              <a:rPr lang="es-E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$ 84.600.-</a:t>
            </a:r>
          </a:p>
          <a:p>
            <a:pPr algn="ctr"/>
            <a:endParaRPr lang="es-ES" sz="4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SALDO POR CANCELAR </a:t>
            </a:r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$9.400.-  </a:t>
            </a:r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TERMINA EN EL MES MAYO 2016</a:t>
            </a:r>
          </a:p>
        </p:txBody>
      </p:sp>
      <p:pic>
        <p:nvPicPr>
          <p:cNvPr id="4" name="3 Imagen" descr="cid:image001.jpg@01D09FB2.CDF0586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440160" cy="45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http://www.tattooset.com/images/tattoo/2012/10/24/11002-dibujo-de-rostro-de-mujer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" y="1484784"/>
            <a:ext cx="3368056" cy="468052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id:image001.jpg@01D09FB2.CDF0586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14290"/>
            <a:ext cx="2317366" cy="5000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357158" y="785794"/>
            <a:ext cx="8572560" cy="581697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ESTIMADOS SOCIOS/AS</a:t>
            </a:r>
          </a:p>
          <a:p>
            <a:endParaRPr lang="es-ES" sz="2400" dirty="0" smtClean="0"/>
          </a:p>
          <a:p>
            <a:r>
              <a:rPr lang="es-ES" sz="2400" dirty="0" smtClean="0"/>
              <a:t>JUNTO CON SALUDARLOS , HACEMOS ENTREGA DEL BALANCE GENERAL AL 31 DE DICIEMBRE DEL 2015</a:t>
            </a:r>
          </a:p>
          <a:p>
            <a:endParaRPr lang="es-ES" sz="2400" dirty="0"/>
          </a:p>
          <a:p>
            <a:pPr algn="just"/>
            <a:r>
              <a:rPr lang="es-ES" sz="2400" dirty="0" smtClean="0"/>
              <a:t>PRESENTARE UNA SINTESIS DE CÓMO HEMOS DISTRIBUIDO LOS DINEROS DE AFUMINSAL TANTO EN BENEFICIOS , PRESTAMOS SOLIDARIOS Y  COMO SE HA ORGANIZADO NUESTRA RESPONSABILIDAD  EN TESORERIA, CABE HACER PRESENTE QUE SE CUENTA CON TODOS LOS RESPALDOS DE LO QUE SE INDICA A CONTINUACION Y CON EL LIBRO MAYOR,  DANDO ASI  TRANQUILIDAD A  LA GESTION GREMIAL.</a:t>
            </a:r>
          </a:p>
          <a:p>
            <a:endParaRPr lang="es-ES" dirty="0"/>
          </a:p>
          <a:p>
            <a:r>
              <a:rPr lang="es-ES" dirty="0" smtClean="0"/>
              <a:t> </a:t>
            </a:r>
            <a:endParaRPr lang="es-ES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771800" y="620688"/>
            <a:ext cx="62109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CAMILO REBOLLEDO A CANCELADO A LA FECHA </a:t>
            </a:r>
          </a:p>
          <a:p>
            <a:pPr algn="ctr"/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$ 84.600.- </a:t>
            </a:r>
          </a:p>
          <a:p>
            <a:pPr algn="ctr"/>
            <a:endParaRPr lang="es-ES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SALDO POR CANCELAR </a:t>
            </a:r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$ 9.400.- </a:t>
            </a:r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TERMINA EN EL MES DE MAYO 2016</a:t>
            </a:r>
          </a:p>
          <a:p>
            <a:pPr algn="ctr"/>
            <a:endParaRPr lang="es-ES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2 Imagen" descr="cid:image001.jpg@01D09FB2.CDF0586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656184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556792"/>
            <a:ext cx="2534066" cy="480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699792" y="0"/>
            <a:ext cx="644420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JUAN CARLOS TORRES A CANCELADO A LA FECHA</a:t>
            </a:r>
          </a:p>
          <a:p>
            <a:pPr algn="ctr"/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$ 75.200.-</a:t>
            </a:r>
          </a:p>
          <a:p>
            <a:pPr algn="ctr"/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SALDO POR CANCELAR DE </a:t>
            </a:r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$18.800.- </a:t>
            </a:r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TERMINA EN EL MES  DE JUNIO 2016     </a:t>
            </a:r>
            <a:endParaRPr lang="es-E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2 Imagen" descr="cid:image001.jpg@01D09FB2.CDF0586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48712" cy="38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857232"/>
            <a:ext cx="264320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827584" y="692696"/>
            <a:ext cx="7372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CLAUDIA </a:t>
            </a:r>
            <a:r>
              <a:rPr lang="es-E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PADILLA</a:t>
            </a:r>
            <a:endParaRPr lang="es-E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3 Imagen" descr="cid:image001.jpg@01D09FB2.CDF0586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656184" cy="4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3347864" y="1844824"/>
            <a:ext cx="5616624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 DEUDA CANCELO, $94.000  VIA  TRANSFERENCIA COMPROBADO POR ESTA TESORERIA</a:t>
            </a:r>
            <a:endParaRPr lang="es-E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074" name="Picture 2" descr="https://image.freepik.com/vector-gratis/silueta-de-una-mujer-feliz-con-el-pelo-de-colores_23-21475062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44824"/>
            <a:ext cx="3168352" cy="501317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161595" y="1196752"/>
            <a:ext cx="77203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LUIS HORMAZABAL</a:t>
            </a:r>
            <a:endParaRPr lang="es-E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2 Imagen" descr="cid:image001.jpg@01D09FB2.CDF0586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820150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http://www.novaneuquen.com/data/fotos2/919251143_sapa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451910"/>
            <a:ext cx="3321487" cy="4085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779912" y="2780928"/>
            <a:ext cx="4968552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CANCELADO EN 5 CUOTAS $18.800.- A CONTAR DE AGOSTO A  DICIEMBRE 2015</a:t>
            </a:r>
          </a:p>
          <a:p>
            <a:pPr algn="ctr"/>
            <a:r>
              <a:rPr lang="es-E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TOTAL CANCELADO $94.000</a:t>
            </a:r>
            <a:endParaRPr lang="es-ES" sz="3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91072" y="836712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0000"/>
                </a:solidFill>
              </a:rPr>
              <a:t>MONTO BINGO POR </a:t>
            </a:r>
          </a:p>
          <a:p>
            <a:pPr algn="ctr"/>
            <a:r>
              <a:rPr lang="es-ES" sz="4000" dirty="0" smtClean="0">
                <a:solidFill>
                  <a:srgbClr val="FF0000"/>
                </a:solidFill>
              </a:rPr>
              <a:t>RECUPERAR $470.000.-</a:t>
            </a:r>
            <a:endParaRPr lang="es-ES" sz="4000" dirty="0">
              <a:solidFill>
                <a:srgbClr val="FF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591271" y="2780928"/>
            <a:ext cx="65527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 LA FECHA SE HA RECUPERADO</a:t>
            </a:r>
          </a:p>
          <a:p>
            <a:pPr algn="ctr"/>
            <a:r>
              <a:rPr lang="es-ES" sz="4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UN $432.400.-</a:t>
            </a:r>
            <a:endParaRPr lang="es-ES" sz="4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23528" y="5445224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rgbClr val="FFFF00"/>
                </a:solidFill>
              </a:rPr>
              <a:t>SALDO POR RECUPERAR            $ 37.600.-</a:t>
            </a:r>
            <a:endParaRPr lang="es-ES" sz="4000" dirty="0">
              <a:solidFill>
                <a:srgbClr val="FFFF00"/>
              </a:solidFill>
            </a:endParaRPr>
          </a:p>
        </p:txBody>
      </p:sp>
      <p:pic>
        <p:nvPicPr>
          <p:cNvPr id="5" name="4 Imagen" descr="cid:image001.jpg@01D09FB2.CDF0586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820150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inmobiliariagia.com/monito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36912"/>
            <a:ext cx="2735585" cy="273558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932040" y="332656"/>
            <a:ext cx="381642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/>
              <a:t>MUCHAS GRACIAS POR VUESTRA ATENCION</a:t>
            </a:r>
          </a:p>
          <a:p>
            <a:pPr algn="ctr"/>
            <a:endParaRPr lang="es-ES" sz="4000" dirty="0" smtClean="0"/>
          </a:p>
          <a:p>
            <a:pPr algn="ctr"/>
            <a:endParaRPr lang="es-ES" sz="4000" dirty="0" smtClean="0"/>
          </a:p>
          <a:p>
            <a:pPr algn="ctr"/>
            <a:r>
              <a:rPr lang="es-ES" sz="4000" dirty="0" smtClean="0"/>
              <a:t>LA TESORERA</a:t>
            </a:r>
          </a:p>
          <a:p>
            <a:pPr algn="ctr"/>
            <a:r>
              <a:rPr lang="es-ES" sz="4000" dirty="0" smtClean="0"/>
              <a:t>GLORIA VALENCIA PIEDRA</a:t>
            </a:r>
            <a:endParaRPr lang="es-ES" sz="4000" dirty="0"/>
          </a:p>
        </p:txBody>
      </p:sp>
      <p:pic>
        <p:nvPicPr>
          <p:cNvPr id="35842" name="Picture 2" descr="http://st.depositphotos.com/1564520/3898/v/950/depositphotos_38987989-Woman-scream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680520" cy="6480721"/>
          </a:xfrm>
          <a:prstGeom prst="rect">
            <a:avLst/>
          </a:prstGeom>
          <a:noFill/>
        </p:spPr>
      </p:pic>
      <p:pic>
        <p:nvPicPr>
          <p:cNvPr id="5" name="4 Imagen" descr="cid:image001.jpg@01D09FB2.CDF05860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3672408" cy="122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id:image001.jpg@01D09FB2.CDF0586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1605836" cy="5245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642910" y="714356"/>
            <a:ext cx="828680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COMENZAMOS EL 1 DE JULIO DE 2015</a:t>
            </a:r>
          </a:p>
          <a:p>
            <a:pPr algn="ctr"/>
            <a:endParaRPr lang="es-ES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3 Bisel"/>
          <p:cNvSpPr/>
          <p:nvPr/>
        </p:nvSpPr>
        <p:spPr>
          <a:xfrm>
            <a:off x="467544" y="1916832"/>
            <a:ext cx="7962044" cy="472687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285852" y="2643182"/>
            <a:ext cx="6286544" cy="39087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s-ES" sz="2000" dirty="0" smtClean="0"/>
              <a:t>           </a:t>
            </a:r>
            <a:r>
              <a:rPr lang="es-ES" sz="2000" b="1" dirty="0" smtClean="0">
                <a:solidFill>
                  <a:schemeClr val="bg1"/>
                </a:solidFill>
              </a:rPr>
              <a:t>ENTREGA DE DIRECTIVA ANTERIOR </a:t>
            </a:r>
          </a:p>
          <a:p>
            <a:pPr lvl="0"/>
            <a:endParaRPr lang="es-ES" sz="2000" b="1" dirty="0" smtClean="0">
              <a:solidFill>
                <a:schemeClr val="bg1"/>
              </a:solidFill>
            </a:endParaRPr>
          </a:p>
          <a:p>
            <a:pPr lvl="0"/>
            <a:r>
              <a:rPr lang="es-ES" sz="2000" b="1" dirty="0" smtClean="0">
                <a:solidFill>
                  <a:schemeClr val="bg1"/>
                </a:solidFill>
              </a:rPr>
              <a:t>SALDO EN </a:t>
            </a:r>
            <a:r>
              <a:rPr lang="es-ES" sz="2000" b="1" dirty="0">
                <a:solidFill>
                  <a:schemeClr val="bg1"/>
                </a:solidFill>
              </a:rPr>
              <a:t>BANCO</a:t>
            </a:r>
            <a:r>
              <a:rPr lang="es-ES" sz="2000" b="1" dirty="0" smtClean="0">
                <a:solidFill>
                  <a:schemeClr val="bg1"/>
                </a:solidFill>
              </a:rPr>
              <a:t>.  </a:t>
            </a:r>
            <a:r>
              <a:rPr lang="es-ES" sz="2000" b="1" dirty="0">
                <a:solidFill>
                  <a:schemeClr val="bg1"/>
                </a:solidFill>
              </a:rPr>
              <a:t>$</a:t>
            </a:r>
            <a:r>
              <a:rPr lang="es-ES" sz="2000" b="1" dirty="0" smtClean="0">
                <a:solidFill>
                  <a:schemeClr val="bg1"/>
                </a:solidFill>
              </a:rPr>
              <a:t>19.678.170.- </a:t>
            </a:r>
          </a:p>
          <a:p>
            <a:pPr lvl="0"/>
            <a:r>
              <a:rPr lang="es-ES" sz="2000" b="1" dirty="0" smtClean="0">
                <a:solidFill>
                  <a:schemeClr val="bg1"/>
                </a:solidFill>
              </a:rPr>
              <a:t>FDO </a:t>
            </a:r>
            <a:r>
              <a:rPr lang="es-ES" sz="2000" b="1" dirty="0">
                <a:solidFill>
                  <a:schemeClr val="bg1"/>
                </a:solidFill>
              </a:rPr>
              <a:t>MUTUO </a:t>
            </a:r>
            <a:r>
              <a:rPr lang="es-ES" sz="2000" b="1" dirty="0" smtClean="0">
                <a:solidFill>
                  <a:schemeClr val="bg1"/>
                </a:solidFill>
              </a:rPr>
              <a:t>.          $ 1.783.945.- </a:t>
            </a:r>
          </a:p>
          <a:p>
            <a:pPr lvl="0"/>
            <a:r>
              <a:rPr lang="es-ES" sz="2000" b="1" dirty="0" smtClean="0">
                <a:solidFill>
                  <a:schemeClr val="bg1"/>
                </a:solidFill>
              </a:rPr>
              <a:t>OTROS INGRESOS   $ 1.105.602.- </a:t>
            </a:r>
          </a:p>
          <a:p>
            <a:pPr lvl="0"/>
            <a:endParaRPr lang="es-ES" sz="2000" b="1" dirty="0" smtClean="0">
              <a:solidFill>
                <a:schemeClr val="bg1"/>
              </a:solidFill>
            </a:endParaRPr>
          </a:p>
          <a:p>
            <a:pPr lvl="0"/>
            <a:r>
              <a:rPr lang="es-ES" sz="2000" b="1" dirty="0" smtClean="0">
                <a:solidFill>
                  <a:schemeClr val="bg1"/>
                </a:solidFill>
              </a:rPr>
              <a:t>   </a:t>
            </a:r>
          </a:p>
          <a:p>
            <a:pPr lvl="0"/>
            <a:r>
              <a:rPr lang="es-ES" sz="2000" b="1" dirty="0" smtClean="0">
                <a:solidFill>
                  <a:schemeClr val="bg1"/>
                </a:solidFill>
              </a:rPr>
              <a:t>      SALDO  ENTREGADO A </a:t>
            </a:r>
            <a:r>
              <a:rPr lang="es-ES" sz="2000" b="1" smtClean="0">
                <a:solidFill>
                  <a:schemeClr val="bg1"/>
                </a:solidFill>
              </a:rPr>
              <a:t>DIRECTIVA ACTUAL:</a:t>
            </a:r>
            <a:endParaRPr lang="es-ES" sz="2000" b="1" dirty="0" smtClean="0">
              <a:solidFill>
                <a:schemeClr val="bg1"/>
              </a:solidFill>
            </a:endParaRPr>
          </a:p>
          <a:p>
            <a:pPr lvl="0"/>
            <a:r>
              <a:rPr lang="es-ES" sz="2000" b="1" dirty="0" smtClean="0">
                <a:solidFill>
                  <a:schemeClr val="bg1"/>
                </a:solidFill>
              </a:rPr>
              <a:t>   </a:t>
            </a:r>
          </a:p>
          <a:p>
            <a:r>
              <a:rPr lang="es-ES" sz="2000" b="1" dirty="0" smtClean="0">
                <a:solidFill>
                  <a:schemeClr val="bg1"/>
                </a:solidFill>
              </a:rPr>
              <a:t>                    $ 22.567.717.-</a:t>
            </a:r>
            <a:endParaRPr lang="es-CL" sz="2000" b="1" dirty="0" smtClean="0">
              <a:solidFill>
                <a:schemeClr val="bg1"/>
              </a:solidFill>
            </a:endParaRPr>
          </a:p>
          <a:p>
            <a:pPr lvl="0"/>
            <a:endParaRPr lang="es-CL" sz="2800" dirty="0" smtClean="0">
              <a:solidFill>
                <a:schemeClr val="bg1"/>
              </a:solidFill>
            </a:endParaRPr>
          </a:p>
        </p:txBody>
      </p:sp>
      <p:sp>
        <p:nvSpPr>
          <p:cNvPr id="8" name="7 Flecha en U"/>
          <p:cNvSpPr/>
          <p:nvPr/>
        </p:nvSpPr>
        <p:spPr>
          <a:xfrm>
            <a:off x="8429588" y="5357826"/>
            <a:ext cx="714412" cy="128588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id:image001.jpg@01D09FB2.CDF0586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1605836" cy="5245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642910" y="357166"/>
            <a:ext cx="8286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COTINUAMOS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3 Bisel"/>
          <p:cNvSpPr/>
          <p:nvPr/>
        </p:nvSpPr>
        <p:spPr>
          <a:xfrm>
            <a:off x="785786" y="1428736"/>
            <a:ext cx="7500990" cy="478634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Rectángulo"/>
          <p:cNvSpPr/>
          <p:nvPr/>
        </p:nvSpPr>
        <p:spPr>
          <a:xfrm>
            <a:off x="1357290" y="2000240"/>
            <a:ext cx="6286544" cy="92025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s-ES" sz="2000" dirty="0" smtClean="0"/>
              <a:t>  </a:t>
            </a:r>
            <a:r>
              <a:rPr lang="es-ES" sz="2000" dirty="0"/>
              <a:t> </a:t>
            </a:r>
            <a:r>
              <a:rPr lang="es-ES" sz="2000" dirty="0" smtClean="0"/>
              <a:t>       </a:t>
            </a:r>
            <a:r>
              <a:rPr lang="es-ES" sz="2800" dirty="0" smtClean="0"/>
              <a:t> </a:t>
            </a:r>
            <a:r>
              <a:rPr lang="es-ES" sz="2800" dirty="0"/>
              <a:t>DEUDAS DE ARRASTRE   </a:t>
            </a:r>
          </a:p>
          <a:p>
            <a:r>
              <a:rPr lang="es-ES" sz="2800" dirty="0"/>
              <a:t>     </a:t>
            </a:r>
            <a:r>
              <a:rPr lang="es-ES" sz="2800" dirty="0" smtClean="0"/>
              <a:t>   </a:t>
            </a:r>
            <a:r>
              <a:rPr lang="es-ES" sz="2800" dirty="0"/>
              <a:t>DIRECTIVA   ANTERIOR</a:t>
            </a:r>
          </a:p>
          <a:p>
            <a:endParaRPr lang="es-ES" sz="2800" dirty="0"/>
          </a:p>
          <a:p>
            <a:pPr>
              <a:buFont typeface="Wingdings" pitchFamily="2" charset="2"/>
              <a:buChar char="§"/>
            </a:pPr>
            <a:r>
              <a:rPr lang="es-ES" sz="2800" dirty="0">
                <a:solidFill>
                  <a:schemeClr val="bg1"/>
                </a:solidFill>
              </a:rPr>
              <a:t>    </a:t>
            </a:r>
            <a:r>
              <a:rPr lang="es-ES" sz="2800" dirty="0" smtClean="0">
                <a:solidFill>
                  <a:schemeClr val="bg1"/>
                </a:solidFill>
              </a:rPr>
              <a:t>        </a:t>
            </a:r>
            <a:r>
              <a:rPr lang="es-ES" sz="2800" b="1" dirty="0">
                <a:solidFill>
                  <a:schemeClr val="bg1"/>
                </a:solidFill>
              </a:rPr>
              <a:t>$  12.206.320.-</a:t>
            </a:r>
          </a:p>
          <a:p>
            <a:r>
              <a:rPr lang="es-ES" sz="2800" dirty="0" smtClean="0"/>
              <a:t>            </a:t>
            </a:r>
            <a:r>
              <a:rPr lang="es-ES" sz="2800" dirty="0"/>
              <a:t>SALDO INICIO </a:t>
            </a:r>
            <a:r>
              <a:rPr lang="es-ES" sz="2800" dirty="0" smtClean="0"/>
              <a:t>REAL DE</a:t>
            </a:r>
            <a:endParaRPr lang="es-ES" sz="2800" dirty="0"/>
          </a:p>
          <a:p>
            <a:r>
              <a:rPr lang="es-ES" sz="2800" dirty="0"/>
              <a:t>      </a:t>
            </a:r>
            <a:r>
              <a:rPr lang="es-ES" sz="2800" dirty="0" smtClean="0"/>
              <a:t>      </a:t>
            </a:r>
            <a:r>
              <a:rPr lang="es-ES" sz="2800" dirty="0"/>
              <a:t>NUEVA DIRECTIVA</a:t>
            </a:r>
          </a:p>
          <a:p>
            <a:endParaRPr lang="es-E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s-ES" sz="2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  </a:t>
            </a:r>
            <a:r>
              <a:rPr lang="es-ES" sz="2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        </a:t>
            </a:r>
            <a:r>
              <a:rPr lang="es-ES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$ </a:t>
            </a:r>
            <a:r>
              <a:rPr lang="es-ES" sz="28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10.361.397.-</a:t>
            </a:r>
            <a:endParaRPr lang="es-ES" sz="2800" dirty="0" smtClean="0"/>
          </a:p>
          <a:p>
            <a:r>
              <a:rPr lang="es-ES" sz="2800" dirty="0" smtClean="0"/>
              <a:t>   </a:t>
            </a:r>
          </a:p>
          <a:p>
            <a:endParaRPr lang="es-ES" sz="2000" dirty="0" smtClean="0"/>
          </a:p>
          <a:p>
            <a:pPr>
              <a:buFont typeface="Wingdings" pitchFamily="2" charset="2"/>
              <a:buChar char="§"/>
            </a:pPr>
            <a:endParaRPr lang="es-ES" sz="2000" dirty="0" smtClean="0"/>
          </a:p>
          <a:p>
            <a:pPr>
              <a:buFont typeface="Wingdings" pitchFamily="2" charset="2"/>
              <a:buChar char="§"/>
            </a:pPr>
            <a:endParaRPr lang="es-ES" sz="2000" dirty="0" smtClean="0"/>
          </a:p>
          <a:p>
            <a:pPr>
              <a:buFont typeface="Wingdings" pitchFamily="2" charset="2"/>
              <a:buChar char="§"/>
            </a:pPr>
            <a:endParaRPr lang="es-ES" sz="2000" dirty="0" smtClean="0"/>
          </a:p>
          <a:p>
            <a:endParaRPr lang="es-ES" sz="2000" dirty="0" smtClean="0"/>
          </a:p>
          <a:p>
            <a:pPr>
              <a:buFont typeface="Wingdings" pitchFamily="2" charset="2"/>
              <a:buChar char="§"/>
            </a:pPr>
            <a:endParaRPr lang="es-ES" sz="2000" dirty="0" smtClean="0"/>
          </a:p>
          <a:p>
            <a:pPr>
              <a:buFont typeface="Wingdings" pitchFamily="2" charset="2"/>
              <a:buChar char="§"/>
            </a:pPr>
            <a:endParaRPr lang="es-ES" sz="2000" dirty="0" smtClean="0"/>
          </a:p>
          <a:p>
            <a:pPr>
              <a:buFont typeface="Wingdings" pitchFamily="2" charset="2"/>
              <a:buChar char="§"/>
            </a:pPr>
            <a:endParaRPr lang="es-ES" sz="2000" dirty="0" smtClean="0"/>
          </a:p>
          <a:p>
            <a:pPr>
              <a:buFont typeface="Wingdings" pitchFamily="2" charset="2"/>
              <a:buChar char="§"/>
            </a:pPr>
            <a:endParaRPr lang="es-ES" sz="2000" dirty="0" smtClean="0"/>
          </a:p>
          <a:p>
            <a:pPr>
              <a:buFont typeface="Wingdings" pitchFamily="2" charset="2"/>
              <a:buChar char="§"/>
            </a:pPr>
            <a:endParaRPr lang="es-ES" sz="2000" dirty="0" smtClean="0"/>
          </a:p>
          <a:p>
            <a:pPr>
              <a:buFont typeface="Wingdings" pitchFamily="2" charset="2"/>
              <a:buChar char="§"/>
            </a:pPr>
            <a:endParaRPr lang="es-ES" sz="2000" dirty="0" smtClean="0"/>
          </a:p>
          <a:p>
            <a:pPr>
              <a:buFont typeface="Wingdings" pitchFamily="2" charset="2"/>
              <a:buChar char="§"/>
            </a:pPr>
            <a:endParaRPr lang="es-ES" sz="2000" dirty="0" smtClean="0"/>
          </a:p>
          <a:p>
            <a:pPr>
              <a:buFont typeface="Wingdings" pitchFamily="2" charset="2"/>
              <a:buChar char="§"/>
            </a:pPr>
            <a:endParaRPr lang="es-ES" sz="2000" dirty="0" smtClean="0"/>
          </a:p>
          <a:p>
            <a:pPr lvl="0"/>
            <a:endParaRPr lang="es-ES" sz="2000" dirty="0" smtClean="0"/>
          </a:p>
          <a:p>
            <a:pPr lvl="0"/>
            <a:endParaRPr lang="es-ES" sz="2000" dirty="0" smtClean="0"/>
          </a:p>
          <a:p>
            <a:pPr lvl="0"/>
            <a:endParaRPr lang="es-ES" sz="2000" dirty="0" smtClean="0"/>
          </a:p>
          <a:p>
            <a:pPr lvl="0"/>
            <a:endParaRPr lang="es-CL" sz="2000" dirty="0" smtClean="0"/>
          </a:p>
        </p:txBody>
      </p:sp>
      <p:sp>
        <p:nvSpPr>
          <p:cNvPr id="8" name="7 Flecha en U"/>
          <p:cNvSpPr/>
          <p:nvPr/>
        </p:nvSpPr>
        <p:spPr>
          <a:xfrm>
            <a:off x="8429588" y="5214950"/>
            <a:ext cx="714412" cy="128588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pa limp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500042"/>
            <a:ext cx="1616146" cy="5786478"/>
          </a:xfrm>
          <a:prstGeom prst="rect">
            <a:avLst/>
          </a:prstGeom>
        </p:spPr>
      </p:pic>
      <p:pic>
        <p:nvPicPr>
          <p:cNvPr id="3" name="2 Imagen" descr="cid:image001.jpg@01D09FB2.CDF05860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928934"/>
            <a:ext cx="1428760" cy="4465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Rectángulo"/>
          <p:cNvSpPr/>
          <p:nvPr/>
        </p:nvSpPr>
        <p:spPr>
          <a:xfrm>
            <a:off x="2214547" y="332656"/>
            <a:ext cx="67151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Nuestros </a:t>
            </a:r>
            <a:r>
              <a:rPr lang="es-E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  <a:r>
              <a:rPr lang="es-E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oci@s</a:t>
            </a:r>
            <a:endParaRPr lang="es-E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43108" y="1285861"/>
            <a:ext cx="342902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Total de </a:t>
            </a:r>
            <a:r>
              <a:rPr lang="es-E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</a:t>
            </a:r>
            <a:r>
              <a:rPr lang="es-ES" sz="3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oci@s</a:t>
            </a:r>
            <a:r>
              <a:rPr lang="es-E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es-E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 31/dic/2015</a:t>
            </a:r>
            <a:endParaRPr lang="es-E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5 Imagen" descr="afu march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3357562"/>
            <a:ext cx="4501791" cy="3212406"/>
          </a:xfrm>
          <a:prstGeom prst="rect">
            <a:avLst/>
          </a:prstGeom>
        </p:spPr>
      </p:pic>
      <p:pic>
        <p:nvPicPr>
          <p:cNvPr id="7" name="6 Imagen" descr="cid:image001.jpg@01D09FB2.CDF05860"/>
          <p:cNvPicPr/>
          <p:nvPr/>
        </p:nvPicPr>
        <p:blipFill>
          <a:blip r:embed="rId6" r:link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6"/>
            <a:ext cx="936104" cy="30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cid:image001.jpg@01D09FB2.CDF05860"/>
          <p:cNvPicPr/>
          <p:nvPr/>
        </p:nvPicPr>
        <p:blipFill>
          <a:blip r:embed="rId7" r:link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432048" cy="230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cid:image001.jpg@01D09FB2.CDF05860"/>
          <p:cNvPicPr/>
          <p:nvPr/>
        </p:nvPicPr>
        <p:blipFill>
          <a:blip r:embed="rId8" r:link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933056"/>
            <a:ext cx="504056" cy="30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cid:image001.jpg@01D09FB2.CDF05860"/>
          <p:cNvPicPr/>
          <p:nvPr/>
        </p:nvPicPr>
        <p:blipFill>
          <a:blip r:embed="rId9" r:link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33056"/>
            <a:ext cx="504056" cy="2305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0 Rectángulo"/>
          <p:cNvSpPr/>
          <p:nvPr/>
        </p:nvSpPr>
        <p:spPr>
          <a:xfrm>
            <a:off x="6012160" y="1628800"/>
            <a:ext cx="17620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367</a:t>
            </a:r>
            <a:endParaRPr lang="es-E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11 Estrella de 5 puntas"/>
          <p:cNvSpPr/>
          <p:nvPr/>
        </p:nvSpPr>
        <p:spPr>
          <a:xfrm>
            <a:off x="1428728" y="785794"/>
            <a:ext cx="142876" cy="2143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Estrella de 5 puntas"/>
          <p:cNvSpPr/>
          <p:nvPr/>
        </p:nvSpPr>
        <p:spPr>
          <a:xfrm>
            <a:off x="1142976" y="4429132"/>
            <a:ext cx="142876" cy="2143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13 Estrella de 5 puntas"/>
          <p:cNvSpPr/>
          <p:nvPr/>
        </p:nvSpPr>
        <p:spPr>
          <a:xfrm>
            <a:off x="1071538" y="2643182"/>
            <a:ext cx="142876" cy="2143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id:image001.jpg@01D09FB2.CDF0586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320084" cy="525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Imagen" descr="hospitalizad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2132856"/>
            <a:ext cx="1152128" cy="1666301"/>
          </a:xfrm>
          <a:prstGeom prst="rect">
            <a:avLst/>
          </a:prstGeom>
        </p:spPr>
      </p:pic>
      <p:pic>
        <p:nvPicPr>
          <p:cNvPr id="4" name="3 Imagen" descr="cid:image001.jpg@01D09FB2.CDF05860"/>
          <p:cNvPicPr/>
          <p:nvPr/>
        </p:nvPicPr>
        <p:blipFill>
          <a:blip r:embed="rId5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288032" cy="1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Rectángulo"/>
          <p:cNvSpPr/>
          <p:nvPr/>
        </p:nvSpPr>
        <p:spPr>
          <a:xfrm>
            <a:off x="3131840" y="2118036"/>
            <a:ext cx="55787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SE ENTREGARON </a:t>
            </a:r>
          </a:p>
          <a:p>
            <a:r>
              <a:rPr lang="es-ES" sz="20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BENEFICIOS DE HOSPITALIZACION </a:t>
            </a:r>
            <a:endParaRPr lang="es-ES" sz="20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145644" y="3342172"/>
            <a:ext cx="58224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</a:t>
            </a:r>
            <a:r>
              <a:rPr lang="es-ES" sz="20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POR UN MONTO DE $ 727.220.-</a:t>
            </a:r>
            <a:endParaRPr lang="es-ES" sz="20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http://dibujoscolorear.net/images/Rp1by79s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468" y="4643446"/>
            <a:ext cx="1900251" cy="1357322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3386691" y="4617616"/>
            <a:ext cx="5323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SE ENTREGARON</a:t>
            </a:r>
          </a:p>
          <a:p>
            <a:r>
              <a:rPr lang="es-ES" sz="20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BENEFICIOS DE  NACIMIENTOS</a:t>
            </a:r>
            <a:endParaRPr lang="es-ES" sz="20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625855" y="5517232"/>
            <a:ext cx="5906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es-ES" sz="20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POR UN MONTO DE $ 250.000.-</a:t>
            </a:r>
            <a:endParaRPr lang="es-ES" sz="20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331641" y="260648"/>
            <a:ext cx="78123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BENEFICIOS  </a:t>
            </a:r>
            <a:r>
              <a:rPr lang="es-ES" sz="3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AFUMINSAL DESDE 01/07 AL 31/12/2015</a:t>
            </a:r>
            <a:endParaRPr lang="es-ES" sz="3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9" name="18 Conector angular"/>
          <p:cNvCxnSpPr/>
          <p:nvPr/>
        </p:nvCxnSpPr>
        <p:spPr>
          <a:xfrm>
            <a:off x="1785918" y="2347170"/>
            <a:ext cx="1285884" cy="357190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angular"/>
          <p:cNvCxnSpPr/>
          <p:nvPr/>
        </p:nvCxnSpPr>
        <p:spPr>
          <a:xfrm>
            <a:off x="1571604" y="3275864"/>
            <a:ext cx="1560236" cy="369160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angular"/>
          <p:cNvCxnSpPr/>
          <p:nvPr/>
        </p:nvCxnSpPr>
        <p:spPr>
          <a:xfrm>
            <a:off x="2071670" y="5445794"/>
            <a:ext cx="1143008" cy="357190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angular"/>
          <p:cNvCxnSpPr/>
          <p:nvPr/>
        </p:nvCxnSpPr>
        <p:spPr>
          <a:xfrm>
            <a:off x="2214546" y="4714884"/>
            <a:ext cx="1143008" cy="357190"/>
          </a:xfrm>
          <a:prstGeom prst="bentConnector3">
            <a:avLst>
              <a:gd name="adj1" fmla="val 34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ervisaflor.com/wp-content/uploads/corona-flores-sevisa-flor-blancas-variadas-350x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2436321" cy="2664296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4067944" y="2957925"/>
            <a:ext cx="46805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SE ENTREGARON</a:t>
            </a:r>
          </a:p>
          <a:p>
            <a:r>
              <a:rPr lang="es-ES" sz="20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APOYOS DE DEFUNCION </a:t>
            </a:r>
            <a:endParaRPr lang="es-ES" sz="20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923928" y="4196569"/>
            <a:ext cx="522007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0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POR UN MONTO DE $ 200.000.-</a:t>
            </a:r>
            <a:endParaRPr lang="es-ES" sz="20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17139"/>
            <a:ext cx="928801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BENEFICIOS </a:t>
            </a:r>
            <a:r>
              <a:rPr lang="es-E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AFUMINSAL</a:t>
            </a:r>
          </a:p>
          <a:p>
            <a:r>
              <a:rPr lang="es-E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 1. JUL. AL 31 D</a:t>
            </a:r>
            <a:r>
              <a:rPr lang="es-E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IC.2015</a:t>
            </a:r>
          </a:p>
          <a:p>
            <a:endParaRPr lang="es-ES" sz="4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s-E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5" name="14 Conector angular"/>
          <p:cNvCxnSpPr/>
          <p:nvPr/>
        </p:nvCxnSpPr>
        <p:spPr>
          <a:xfrm>
            <a:off x="2731625" y="3044142"/>
            <a:ext cx="1230901" cy="322885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angular"/>
          <p:cNvCxnSpPr/>
          <p:nvPr/>
        </p:nvCxnSpPr>
        <p:spPr>
          <a:xfrm>
            <a:off x="2770669" y="4182987"/>
            <a:ext cx="1214446" cy="348811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vasara.es/4028-home/figura-tarta-novios-va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078" y="2297912"/>
            <a:ext cx="2095500" cy="2095501"/>
          </a:xfrm>
          <a:prstGeom prst="rect">
            <a:avLst/>
          </a:prstGeom>
          <a:noFill/>
        </p:spPr>
      </p:pic>
      <p:sp>
        <p:nvSpPr>
          <p:cNvPr id="3" name="Rectángulo 2"/>
          <p:cNvSpPr/>
          <p:nvPr/>
        </p:nvSpPr>
        <p:spPr>
          <a:xfrm>
            <a:off x="3784143" y="2132856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SE </a:t>
            </a:r>
            <a:r>
              <a:rPr lang="es-ES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ENTREGARON</a:t>
            </a:r>
          </a:p>
          <a:p>
            <a:r>
              <a:rPr lang="es-ES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BENEFICIOS DE MATRIMONIO</a:t>
            </a:r>
          </a:p>
          <a:p>
            <a:r>
              <a:rPr lang="es-ES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UNION CIVIL 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737251" y="3787255"/>
            <a:ext cx="3787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POR </a:t>
            </a:r>
            <a:r>
              <a:rPr lang="es-ES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 MONTO DE $ 0.-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23528" y="476672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BENEFICIOS AFUMINSAL</a:t>
            </a:r>
          </a:p>
          <a:p>
            <a:pPr algn="ctr"/>
            <a:r>
              <a:rPr lang="es-ES" sz="40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 1. JUL. AL 31 DIC.2015</a:t>
            </a:r>
          </a:p>
        </p:txBody>
      </p:sp>
      <p:cxnSp>
        <p:nvCxnSpPr>
          <p:cNvPr id="6" name="16 Conector angular"/>
          <p:cNvCxnSpPr/>
          <p:nvPr/>
        </p:nvCxnSpPr>
        <p:spPr>
          <a:xfrm>
            <a:off x="2534637" y="2484682"/>
            <a:ext cx="1214446" cy="571504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17 Conector angular"/>
          <p:cNvCxnSpPr/>
          <p:nvPr/>
        </p:nvCxnSpPr>
        <p:spPr>
          <a:xfrm>
            <a:off x="2534637" y="3596378"/>
            <a:ext cx="1360006" cy="428628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6141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19" y="404664"/>
            <a:ext cx="88808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BENEFICIOS </a:t>
            </a:r>
            <a:r>
              <a:rPr lang="es-E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AFUMINSAL</a:t>
            </a:r>
          </a:p>
          <a:p>
            <a:pPr algn="ctr"/>
            <a:r>
              <a:rPr lang="es-E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JUL. AL 31.DIC.2015</a:t>
            </a:r>
            <a:endParaRPr lang="es-E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95936" y="2636844"/>
            <a:ext cx="42723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</a:t>
            </a:r>
            <a:r>
              <a:rPr lang="es-ES" sz="20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 ENTREGARON</a:t>
            </a:r>
          </a:p>
          <a:p>
            <a:r>
              <a:rPr lang="es-ES" sz="2000" b="1" cap="none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BENEFICIOS DE  ESTUDIOS</a:t>
            </a:r>
            <a:endParaRPr lang="es-ES" sz="2000" b="1" cap="none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827670" y="3861048"/>
            <a:ext cx="487665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000" b="1" cap="none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POR UN MONTO DE $ 675.000.-</a:t>
            </a:r>
            <a:endParaRPr lang="es-ES" sz="2000" b="1" cap="none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8" name="7 Conector angular"/>
          <p:cNvCxnSpPr/>
          <p:nvPr/>
        </p:nvCxnSpPr>
        <p:spPr>
          <a:xfrm>
            <a:off x="2447126" y="2757021"/>
            <a:ext cx="1347408" cy="375331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angular"/>
          <p:cNvCxnSpPr/>
          <p:nvPr/>
        </p:nvCxnSpPr>
        <p:spPr>
          <a:xfrm>
            <a:off x="2447126" y="3501008"/>
            <a:ext cx="1191219" cy="471533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 descr="http://trajano.us.es/~jvt/cicyt/isat/docente.gif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1916832"/>
            <a:ext cx="3662682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1 Imagen" descr="cid:image001.jpg@01D09FB2.CDF05860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49425"/>
            <a:ext cx="1224136" cy="39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1219</TotalTime>
  <Words>501</Words>
  <Application>Microsoft Office PowerPoint</Application>
  <PresentationFormat>Presentación en pantalla (4:3)</PresentationFormat>
  <Paragraphs>139</Paragraphs>
  <Slides>25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Metro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Asociacion de Funcionarios Ministerio de Salud</dc:creator>
  <cp:lastModifiedBy>Asociacion de Funcionarios Ministerio de Salud</cp:lastModifiedBy>
  <cp:revision>149</cp:revision>
  <dcterms:created xsi:type="dcterms:W3CDTF">2016-04-11T14:49:07Z</dcterms:created>
  <dcterms:modified xsi:type="dcterms:W3CDTF">2016-05-26T23:20:40Z</dcterms:modified>
</cp:coreProperties>
</file>